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D8DB14-69BB-4369-BCE0-5B3309C7C248}" type="datetimeFigureOut">
              <a:rPr lang="en-US" smtClean="0"/>
              <a:t>9/16/2016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1FD0C1-8EEB-4E1E-9CEB-83B077F70D1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txBox="1">
            <a:spLocks/>
          </p:cNvSpPr>
          <p:nvPr userDrawn="1"/>
        </p:nvSpPr>
        <p:spPr>
          <a:xfrm>
            <a:off x="0" y="6324600"/>
            <a:ext cx="9144000" cy="533400"/>
          </a:xfrm>
          <a:prstGeom prst="rect">
            <a:avLst/>
          </a:prstGeom>
          <a:gradFill flip="none" rotWithShape="1">
            <a:gsLst>
              <a:gs pos="0">
                <a:srgbClr val="00B0F0"/>
              </a:gs>
              <a:gs pos="49000">
                <a:schemeClr val="bg1">
                  <a:lumMod val="95000"/>
                </a:schemeClr>
              </a:gs>
              <a:gs pos="100000">
                <a:srgbClr val="FF0000"/>
              </a:gs>
            </a:gsLst>
            <a:lin ang="10800000" scaled="1"/>
            <a:tileRect/>
          </a:gra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endParaRPr lang="en-US" sz="5400" b="1" dirty="0">
              <a:cs typeface="B Nazanin" pitchFamily="2" charset="-78"/>
            </a:endParaRPr>
          </a:p>
        </p:txBody>
      </p:sp>
      <p:pic>
        <p:nvPicPr>
          <p:cNvPr id="10" name="Picture 9"/>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7858124" y="136414"/>
            <a:ext cx="1209676" cy="10827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2" name="Rectangle 11"/>
          <p:cNvSpPr/>
          <p:nvPr userDrawn="1"/>
        </p:nvSpPr>
        <p:spPr>
          <a:xfrm>
            <a:off x="7772400" y="685800"/>
            <a:ext cx="45719" cy="48768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7848600" y="1066800"/>
            <a:ext cx="45719" cy="48768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flipV="1">
            <a:off x="152400" y="1295398"/>
            <a:ext cx="8763000" cy="4571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2" descr="C:\Users\mor\Desktop\PanelSlide_2.jp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7924800" y="1447800"/>
            <a:ext cx="1219200" cy="1219200"/>
          </a:xfrm>
          <a:prstGeom prst="rect">
            <a:avLst/>
          </a:prstGeom>
          <a:noFill/>
          <a:extLst>
            <a:ext uri="{909E8E84-426E-40DD-AFC4-6F175D3DCCD1}">
              <a14:hiddenFill xmlns:a14="http://schemas.microsoft.com/office/drawing/2010/main" xmlns="">
                <a:solidFill>
                  <a:srgbClr val="FFFFFF"/>
                </a:solidFill>
              </a14:hiddenFill>
            </a:ext>
          </a:extLst>
        </p:spPr>
      </p:pic>
      <p:pic>
        <p:nvPicPr>
          <p:cNvPr id="16" name="Picture 3" descr="C:\Users\mor\Desktop\PanelSlide_3.jp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7924800" y="4203905"/>
            <a:ext cx="1219200" cy="1219200"/>
          </a:xfrm>
          <a:prstGeom prst="rect">
            <a:avLst/>
          </a:prstGeom>
          <a:noFill/>
          <a:extLst>
            <a:ext uri="{909E8E84-426E-40DD-AFC4-6F175D3DCCD1}">
              <a14:hiddenFill xmlns:a14="http://schemas.microsoft.com/office/drawing/2010/main" xmlns="">
                <a:solidFill>
                  <a:srgbClr val="FFFFFF"/>
                </a:solidFill>
              </a14:hiddenFill>
            </a:ext>
          </a:extLst>
        </p:spPr>
      </p:pic>
      <p:pic>
        <p:nvPicPr>
          <p:cNvPr id="17" name="Picture 4" descr="C:\Users\mor\Desktop\PanelSlide_4.png"/>
          <p:cNvPicPr>
            <a:picLocks noChangeAspect="1" noChangeArrowheads="1"/>
          </p:cNvPicPr>
          <p:nvPr userDrawn="1"/>
        </p:nvPicPr>
        <p:blipFill>
          <a:blip r:embed="rId5" cstate="print">
            <a:extLst>
              <a:ext uri="{28A0092B-C50C-407E-A947-70E740481C1C}">
                <a14:useLocalDpi xmlns:a14="http://schemas.microsoft.com/office/drawing/2010/main" xmlns="" val="0"/>
              </a:ext>
            </a:extLst>
          </a:blip>
          <a:srcRect/>
          <a:stretch>
            <a:fillRect/>
          </a:stretch>
        </p:blipFill>
        <p:spPr bwMode="auto">
          <a:xfrm>
            <a:off x="7924800" y="2895600"/>
            <a:ext cx="1143000" cy="1143000"/>
          </a:xfrm>
          <a:prstGeom prst="rect">
            <a:avLst/>
          </a:prstGeom>
          <a:noFill/>
          <a:extLst>
            <a:ext uri="{909E8E84-426E-40DD-AFC4-6F175D3DCCD1}">
              <a14:hiddenFill xmlns:a14="http://schemas.microsoft.com/office/drawing/2010/main" xmlns="">
                <a:solidFill>
                  <a:srgbClr val="FFFFFF"/>
                </a:solidFill>
              </a14:hiddenFill>
            </a:ext>
          </a:extLst>
        </p:spPr>
      </p:pic>
      <p:sp>
        <p:nvSpPr>
          <p:cNvPr id="19" name="Slide Number Placeholder 24"/>
          <p:cNvSpPr>
            <a:spLocks noGrp="1"/>
          </p:cNvSpPr>
          <p:nvPr userDrawn="1">
            <p:ph type="sldNum" sz="quarter" idx="12"/>
          </p:nvPr>
        </p:nvSpPr>
        <p:spPr>
          <a:xfrm>
            <a:off x="0" y="6324601"/>
            <a:ext cx="762000" cy="533400"/>
          </a:xfrm>
          <a:prstGeom prst="rect">
            <a:avLst/>
          </a:prstGeom>
        </p:spPr>
        <p:txBody>
          <a:bodyPr/>
          <a:lstStyle/>
          <a:p>
            <a:fld id="{B6F15528-21DE-4FAA-801E-634DDDAF4B2B}" type="slidenum">
              <a:rPr lang="en-US" sz="2800" smtClean="0">
                <a:solidFill>
                  <a:srgbClr val="FFFF00"/>
                </a:solidFill>
                <a:latin typeface="Book Antiqua" pitchFamily="18" charset="0"/>
              </a:rPr>
              <a:pPr/>
              <a:t>‹#›</a:t>
            </a:fld>
            <a:endParaRPr lang="en-US" sz="2800" dirty="0">
              <a:solidFill>
                <a:srgbClr val="FFFF00"/>
              </a:solidFill>
              <a:latin typeface="Book Antiqua"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Picture 19"/>
          <p:cNvPicPr>
            <a:picLocks noChangeAspect="1" noChangeArrowheads="1"/>
          </p:cNvPicPr>
          <p:nvPr userDrawn="1"/>
        </p:nvPicPr>
        <p:blipFill>
          <a:blip r:embed="rId4" cstate="print">
            <a:lum bright="70000" contrast="-70000"/>
            <a:extLst>
              <a:ext uri="{28A0092B-C50C-407E-A947-70E740481C1C}">
                <a14:useLocalDpi xmlns:a14="http://schemas.microsoft.com/office/drawing/2010/main" xmlns="" val="0"/>
              </a:ext>
            </a:extLst>
          </a:blip>
          <a:srcRect/>
          <a:stretch>
            <a:fillRect/>
          </a:stretch>
        </p:blipFill>
        <p:spPr bwMode="auto">
          <a:xfrm>
            <a:off x="0" y="4684966"/>
            <a:ext cx="1905000" cy="17051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Content Placeholder 2"/>
          <p:cNvSpPr txBox="1">
            <a:spLocks/>
          </p:cNvSpPr>
          <p:nvPr userDrawn="1"/>
        </p:nvSpPr>
        <p:spPr>
          <a:xfrm>
            <a:off x="0" y="6324600"/>
            <a:ext cx="9144000" cy="533400"/>
          </a:xfrm>
          <a:prstGeom prst="rect">
            <a:avLst/>
          </a:prstGeom>
          <a:gradFill flip="none" rotWithShape="1">
            <a:gsLst>
              <a:gs pos="0">
                <a:srgbClr val="00B0F0"/>
              </a:gs>
              <a:gs pos="49000">
                <a:schemeClr val="bg1">
                  <a:lumMod val="95000"/>
                </a:schemeClr>
              </a:gs>
              <a:gs pos="100000">
                <a:srgbClr val="FF0000"/>
              </a:gs>
            </a:gsLst>
            <a:lin ang="10800000" scaled="1"/>
            <a:tileRect/>
          </a:gra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endParaRPr lang="en-US" sz="5400" b="1" dirty="0">
              <a:cs typeface="B Nazanin" pitchFamily="2" charset="-78"/>
            </a:endParaRPr>
          </a:p>
        </p:txBody>
      </p:sp>
      <p:pic>
        <p:nvPicPr>
          <p:cNvPr id="11" name="Picture 10"/>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7858124" y="136414"/>
            <a:ext cx="1209676" cy="10827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3" name="Rectangle 12"/>
          <p:cNvSpPr/>
          <p:nvPr userDrawn="1"/>
        </p:nvSpPr>
        <p:spPr>
          <a:xfrm>
            <a:off x="7772400" y="685800"/>
            <a:ext cx="45719" cy="48768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848600" y="1066800"/>
            <a:ext cx="45719" cy="48768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flipV="1">
            <a:off x="152400" y="1295398"/>
            <a:ext cx="8763000" cy="4571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2" descr="C:\Users\mor\Desktop\PanelSlide_2.jpg"/>
          <p:cNvPicPr>
            <a:picLocks noChangeAspect="1" noChangeArrowheads="1"/>
          </p:cNvPicPr>
          <p:nvPr userDrawn="1"/>
        </p:nvPicPr>
        <p:blipFill>
          <a:blip r:embed="rId5" cstate="print">
            <a:extLst>
              <a:ext uri="{28A0092B-C50C-407E-A947-70E740481C1C}">
                <a14:useLocalDpi xmlns:a14="http://schemas.microsoft.com/office/drawing/2010/main" xmlns="" val="0"/>
              </a:ext>
            </a:extLst>
          </a:blip>
          <a:srcRect/>
          <a:stretch>
            <a:fillRect/>
          </a:stretch>
        </p:blipFill>
        <p:spPr bwMode="auto">
          <a:xfrm>
            <a:off x="7924800" y="1447800"/>
            <a:ext cx="1219200" cy="1219200"/>
          </a:xfrm>
          <a:prstGeom prst="rect">
            <a:avLst/>
          </a:prstGeom>
          <a:noFill/>
          <a:extLst>
            <a:ext uri="{909E8E84-426E-40DD-AFC4-6F175D3DCCD1}">
              <a14:hiddenFill xmlns:a14="http://schemas.microsoft.com/office/drawing/2010/main" xmlns="">
                <a:solidFill>
                  <a:srgbClr val="FFFFFF"/>
                </a:solidFill>
              </a14:hiddenFill>
            </a:ext>
          </a:extLst>
        </p:spPr>
      </p:pic>
      <p:pic>
        <p:nvPicPr>
          <p:cNvPr id="17" name="Picture 3" descr="C:\Users\mor\Desktop\PanelSlide_3.jpg"/>
          <p:cNvPicPr>
            <a:picLocks noChangeAspect="1" noChangeArrowheads="1"/>
          </p:cNvPicPr>
          <p:nvPr userDrawn="1"/>
        </p:nvPicPr>
        <p:blipFill>
          <a:blip r:embed="rId6" cstate="print">
            <a:extLst>
              <a:ext uri="{28A0092B-C50C-407E-A947-70E740481C1C}">
                <a14:useLocalDpi xmlns:a14="http://schemas.microsoft.com/office/drawing/2010/main" xmlns="" val="0"/>
              </a:ext>
            </a:extLst>
          </a:blip>
          <a:srcRect/>
          <a:stretch>
            <a:fillRect/>
          </a:stretch>
        </p:blipFill>
        <p:spPr bwMode="auto">
          <a:xfrm>
            <a:off x="7924800" y="4203905"/>
            <a:ext cx="1219200" cy="1219200"/>
          </a:xfrm>
          <a:prstGeom prst="rect">
            <a:avLst/>
          </a:prstGeom>
          <a:noFill/>
          <a:extLst>
            <a:ext uri="{909E8E84-426E-40DD-AFC4-6F175D3DCCD1}">
              <a14:hiddenFill xmlns:a14="http://schemas.microsoft.com/office/drawing/2010/main" xmlns="">
                <a:solidFill>
                  <a:srgbClr val="FFFFFF"/>
                </a:solidFill>
              </a14:hiddenFill>
            </a:ext>
          </a:extLst>
        </p:spPr>
      </p:pic>
      <p:pic>
        <p:nvPicPr>
          <p:cNvPr id="18" name="Picture 4" descr="C:\Users\mor\Desktop\PanelSlide_4.png"/>
          <p:cNvPicPr>
            <a:picLocks noChangeAspect="1" noChangeArrowheads="1"/>
          </p:cNvPicPr>
          <p:nvPr userDrawn="1"/>
        </p:nvPicPr>
        <p:blipFill>
          <a:blip r:embed="rId7" cstate="print">
            <a:extLst>
              <a:ext uri="{28A0092B-C50C-407E-A947-70E740481C1C}">
                <a14:useLocalDpi xmlns:a14="http://schemas.microsoft.com/office/drawing/2010/main" xmlns="" val="0"/>
              </a:ext>
            </a:extLst>
          </a:blip>
          <a:srcRect/>
          <a:stretch>
            <a:fillRect/>
          </a:stretch>
        </p:blipFill>
        <p:spPr bwMode="auto">
          <a:xfrm>
            <a:off x="7924800" y="2895600"/>
            <a:ext cx="1143000" cy="1143000"/>
          </a:xfrm>
          <a:prstGeom prst="rect">
            <a:avLst/>
          </a:prstGeom>
          <a:noFill/>
          <a:extLst>
            <a:ext uri="{909E8E84-426E-40DD-AFC4-6F175D3DCCD1}">
              <a14:hiddenFill xmlns:a14="http://schemas.microsoft.com/office/drawing/2010/main" xmlns="">
                <a:solidFill>
                  <a:srgbClr val="FFFFFF"/>
                </a:solidFill>
              </a14:hiddenFill>
            </a:ext>
          </a:extLst>
        </p:spPr>
      </p:pic>
      <p:sp>
        <p:nvSpPr>
          <p:cNvPr id="19" name="Slide Number Placeholder 24"/>
          <p:cNvSpPr>
            <a:spLocks noGrp="1"/>
          </p:cNvSpPr>
          <p:nvPr userDrawn="1">
            <p:ph type="sldNum" sz="quarter" idx="4"/>
          </p:nvPr>
        </p:nvSpPr>
        <p:spPr>
          <a:xfrm>
            <a:off x="0" y="6324601"/>
            <a:ext cx="762000" cy="533400"/>
          </a:xfrm>
          <a:prstGeom prst="rect">
            <a:avLst/>
          </a:prstGeom>
        </p:spPr>
        <p:txBody>
          <a:bodyPr/>
          <a:lstStyle/>
          <a:p>
            <a:fld id="{B6F15528-21DE-4FAA-801E-634DDDAF4B2B}" type="slidenum">
              <a:rPr lang="en-US" sz="2800" smtClean="0">
                <a:solidFill>
                  <a:srgbClr val="FFFF00"/>
                </a:solidFill>
                <a:latin typeface="Book Antiqua" pitchFamily="18" charset="0"/>
              </a:rPr>
              <a:pPr/>
              <a:t>‹#›</a:t>
            </a:fld>
            <a:endParaRPr lang="en-US" sz="2800" dirty="0">
              <a:solidFill>
                <a:srgbClr val="FFFF00"/>
              </a:solidFill>
              <a:latin typeface="Book Antiqua" pitchFamily="18" charset="0"/>
            </a:endParaRPr>
          </a:p>
        </p:txBody>
      </p:sp>
      <p:sp>
        <p:nvSpPr>
          <p:cNvPr id="21" name="Title 1"/>
          <p:cNvSpPr txBox="1">
            <a:spLocks/>
          </p:cNvSpPr>
          <p:nvPr userDrawn="1"/>
        </p:nvSpPr>
        <p:spPr>
          <a:xfrm>
            <a:off x="76200" y="601132"/>
            <a:ext cx="7696200" cy="7450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700" b="1" dirty="0" smtClean="0">
                <a:latin typeface="Book Antiqua" pitchFamily="18" charset="0"/>
                <a:ea typeface="Calibri"/>
                <a:cs typeface="B Yagut" pitchFamily="2" charset="-78"/>
              </a:rPr>
              <a:t>2</a:t>
            </a:r>
            <a:r>
              <a:rPr lang="en-US" sz="1700" b="1" baseline="30000" dirty="0" smtClean="0">
                <a:latin typeface="Book Antiqua" pitchFamily="18" charset="0"/>
                <a:ea typeface="Calibri"/>
                <a:cs typeface="B Yagut" pitchFamily="2" charset="-78"/>
              </a:rPr>
              <a:t>nd</a:t>
            </a:r>
            <a:r>
              <a:rPr lang="en-US" sz="1700" b="1" dirty="0" smtClean="0">
                <a:latin typeface="Book Antiqua" pitchFamily="18" charset="0"/>
                <a:ea typeface="Calibri"/>
                <a:cs typeface="B Yagut" pitchFamily="2" charset="-78"/>
              </a:rPr>
              <a:t> </a:t>
            </a:r>
            <a:r>
              <a:rPr lang="en-US" sz="1700" b="1" dirty="0" smtClean="0">
                <a:latin typeface="Book Antiqua" pitchFamily="18" charset="0"/>
                <a:ea typeface="Calibri"/>
                <a:cs typeface="B Yagut" pitchFamily="2" charset="-78"/>
              </a:rPr>
              <a:t>International </a:t>
            </a:r>
            <a:r>
              <a:rPr lang="en-US" sz="1700" b="1" dirty="0" smtClean="0">
                <a:latin typeface="Book Antiqua" pitchFamily="18" charset="0"/>
                <a:ea typeface="Calibri"/>
                <a:cs typeface="B Yagut" pitchFamily="2" charset="-78"/>
              </a:rPr>
              <a:t>Conference</a:t>
            </a:r>
            <a:r>
              <a:rPr lang="fa-IR" sz="1700" b="1" dirty="0" smtClean="0">
                <a:latin typeface="Book Antiqua" pitchFamily="18" charset="0"/>
                <a:ea typeface="Calibri"/>
                <a:cs typeface="B Yagut" pitchFamily="2" charset="-78"/>
              </a:rPr>
              <a:t> </a:t>
            </a:r>
            <a:r>
              <a:rPr lang="en-US" sz="1700" b="1" dirty="0" smtClean="0">
                <a:solidFill>
                  <a:prstClr val="black"/>
                </a:solidFill>
                <a:latin typeface="Book Antiqua" pitchFamily="18" charset="0"/>
                <a:ea typeface="Calibri"/>
                <a:cs typeface="B Yagut" pitchFamily="2" charset="-78"/>
              </a:rPr>
              <a:t>on</a:t>
            </a:r>
          </a:p>
          <a:p>
            <a:pPr algn="l"/>
            <a:r>
              <a:rPr lang="en-US" sz="1700" b="1" dirty="0" smtClean="0">
                <a:solidFill>
                  <a:prstClr val="black"/>
                </a:solidFill>
                <a:latin typeface="Book Antiqua" pitchFamily="18" charset="0"/>
                <a:ea typeface="Calibri"/>
                <a:cs typeface="B Yagut" pitchFamily="2" charset="-78"/>
              </a:rPr>
              <a:t> Air conditioning</a:t>
            </a:r>
            <a:r>
              <a:rPr lang="en-US" sz="1700" b="1" dirty="0" smtClean="0">
                <a:solidFill>
                  <a:prstClr val="black"/>
                </a:solidFill>
                <a:latin typeface="Book Antiqua" pitchFamily="18" charset="0"/>
                <a:ea typeface="Calibri"/>
                <a:cs typeface="B Yagut" pitchFamily="2" charset="-78"/>
              </a:rPr>
              <a:t> </a:t>
            </a:r>
            <a:r>
              <a:rPr lang="en-US" sz="1700" b="1" dirty="0" smtClean="0">
                <a:solidFill>
                  <a:prstClr val="black"/>
                </a:solidFill>
                <a:latin typeface="Book Antiqua" pitchFamily="18" charset="0"/>
                <a:ea typeface="Calibri"/>
                <a:cs typeface="B Yagut" pitchFamily="2" charset="-78"/>
              </a:rPr>
              <a:t>and </a:t>
            </a:r>
            <a:r>
              <a:rPr lang="en-US" sz="1700" b="1" dirty="0" smtClean="0">
                <a:solidFill>
                  <a:srgbClr val="FF0000"/>
                </a:solidFill>
                <a:latin typeface="Book Antiqua" pitchFamily="18" charset="0"/>
                <a:ea typeface="Calibri"/>
                <a:cs typeface="B Yagut" pitchFamily="2" charset="-78"/>
              </a:rPr>
              <a:t>Heating</a:t>
            </a:r>
            <a:r>
              <a:rPr lang="en-US" sz="1700" b="1" dirty="0" smtClean="0">
                <a:solidFill>
                  <a:prstClr val="black"/>
                </a:solidFill>
                <a:latin typeface="Book Antiqua" pitchFamily="18" charset="0"/>
                <a:ea typeface="Calibri"/>
                <a:cs typeface="B Yagut" pitchFamily="2" charset="-78"/>
              </a:rPr>
              <a:t> </a:t>
            </a:r>
            <a:r>
              <a:rPr lang="en-US" sz="1700" b="1" dirty="0" smtClean="0">
                <a:solidFill>
                  <a:prstClr val="black"/>
                </a:solidFill>
                <a:latin typeface="Book Antiqua" pitchFamily="18" charset="0"/>
                <a:ea typeface="Calibri"/>
                <a:cs typeface="B Yagut" pitchFamily="2" charset="-78"/>
              </a:rPr>
              <a:t>/ </a:t>
            </a:r>
            <a:r>
              <a:rPr lang="en-US" sz="1700" b="1" dirty="0" smtClean="0">
                <a:solidFill>
                  <a:srgbClr val="00B0F0"/>
                </a:solidFill>
                <a:latin typeface="Book Antiqua" pitchFamily="18" charset="0"/>
                <a:ea typeface="Calibri"/>
                <a:cs typeface="B Yagut" pitchFamily="2" charset="-78"/>
              </a:rPr>
              <a:t>Cooling</a:t>
            </a:r>
            <a:r>
              <a:rPr lang="en-US" sz="1700" b="1" dirty="0" smtClean="0">
                <a:solidFill>
                  <a:prstClr val="black"/>
                </a:solidFill>
                <a:latin typeface="Book Antiqua" pitchFamily="18" charset="0"/>
                <a:ea typeface="Calibri"/>
                <a:cs typeface="B Yagut" pitchFamily="2" charset="-78"/>
              </a:rPr>
              <a:t> Installations</a:t>
            </a:r>
            <a:r>
              <a:rPr lang="fa-IR" sz="1700" b="1" dirty="0" smtClean="0">
                <a:solidFill>
                  <a:prstClr val="black"/>
                </a:solidFill>
                <a:latin typeface="Book Antiqua" pitchFamily="18" charset="0"/>
                <a:ea typeface="Calibri"/>
                <a:cs typeface="B Yagut" pitchFamily="2" charset="-78"/>
              </a:rPr>
              <a:t> </a:t>
            </a:r>
            <a:endParaRPr lang="en-US" sz="1800" b="1" dirty="0" smtClean="0">
              <a:latin typeface="Book Antiqua" pitchFamily="18" charset="0"/>
            </a:endParaRPr>
          </a:p>
        </p:txBody>
      </p:sp>
      <p:sp>
        <p:nvSpPr>
          <p:cNvPr id="22" name="Subtitle 2"/>
          <p:cNvSpPr txBox="1">
            <a:spLocks/>
          </p:cNvSpPr>
          <p:nvPr userDrawn="1"/>
        </p:nvSpPr>
        <p:spPr>
          <a:xfrm>
            <a:off x="2057400" y="152400"/>
            <a:ext cx="5715000" cy="48946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fa-IR" sz="2000" b="1" dirty="0" smtClean="0">
                <a:solidFill>
                  <a:prstClr val="black"/>
                </a:solidFill>
                <a:ea typeface="Calibri"/>
                <a:cs typeface="B Titr" pitchFamily="2" charset="-78"/>
              </a:rPr>
              <a:t>دومین کنفرانس بین‏</a:t>
            </a:r>
            <a:r>
              <a:rPr lang="fa-IR" sz="2000" b="1" dirty="0" smtClean="0">
                <a:solidFill>
                  <a:prstClr val="black"/>
                </a:solidFill>
                <a:ea typeface="Calibri"/>
                <a:cs typeface="B Titr" pitchFamily="2" charset="-78"/>
              </a:rPr>
              <a:t>المللی</a:t>
            </a:r>
            <a:endParaRPr lang="en-US" sz="2000" b="1" dirty="0" smtClean="0">
              <a:solidFill>
                <a:prstClr val="black"/>
              </a:solidFill>
              <a:ea typeface="Calibri"/>
              <a:cs typeface="B Titr" pitchFamily="2" charset="-78"/>
            </a:endParaRPr>
          </a:p>
          <a:p>
            <a:pPr marL="0" indent="0" algn="r" rtl="1">
              <a:buNone/>
            </a:pPr>
            <a:r>
              <a:rPr lang="en-US" sz="2000" b="1" dirty="0" smtClean="0">
                <a:solidFill>
                  <a:prstClr val="black"/>
                </a:solidFill>
                <a:ea typeface="Calibri"/>
                <a:cs typeface="B Titr" pitchFamily="2" charset="-78"/>
              </a:rPr>
              <a:t> </a:t>
            </a:r>
            <a:r>
              <a:rPr lang="fa-IR" sz="2000" b="1" dirty="0" smtClean="0">
                <a:solidFill>
                  <a:prstClr val="black"/>
                </a:solidFill>
                <a:ea typeface="Calibri"/>
                <a:cs typeface="B Titr" pitchFamily="2" charset="-78"/>
              </a:rPr>
              <a:t>تهویه </a:t>
            </a:r>
            <a:r>
              <a:rPr lang="fa-IR" sz="2000" b="1" dirty="0" smtClean="0">
                <a:solidFill>
                  <a:prstClr val="black"/>
                </a:solidFill>
                <a:ea typeface="Calibri"/>
                <a:cs typeface="B Titr" pitchFamily="2" charset="-78"/>
              </a:rPr>
              <a:t>مطبوع</a:t>
            </a:r>
            <a:r>
              <a:rPr lang="en-US" sz="2000" b="1" dirty="0" smtClean="0">
                <a:solidFill>
                  <a:prstClr val="black"/>
                </a:solidFill>
                <a:ea typeface="Calibri"/>
                <a:cs typeface="B Titr" pitchFamily="2" charset="-78"/>
              </a:rPr>
              <a:t> </a:t>
            </a:r>
            <a:r>
              <a:rPr lang="fa-IR" sz="2000" b="1" dirty="0" smtClean="0">
                <a:solidFill>
                  <a:prstClr val="black"/>
                </a:solidFill>
                <a:ea typeface="Calibri"/>
                <a:cs typeface="B Titr" pitchFamily="2" charset="-78"/>
              </a:rPr>
              <a:t>و </a:t>
            </a:r>
            <a:r>
              <a:rPr lang="fa-IR" sz="2000" b="1" dirty="0" smtClean="0">
                <a:solidFill>
                  <a:prstClr val="black"/>
                </a:solidFill>
                <a:ea typeface="Calibri"/>
                <a:cs typeface="B Titr" pitchFamily="2" charset="-78"/>
              </a:rPr>
              <a:t>تاسیسات</a:t>
            </a:r>
            <a:r>
              <a:rPr lang="en-US" sz="2000" b="1" dirty="0" smtClean="0">
                <a:solidFill>
                  <a:prstClr val="black"/>
                </a:solidFill>
                <a:ea typeface="Calibri"/>
                <a:cs typeface="B Titr" pitchFamily="2" charset="-78"/>
              </a:rPr>
              <a:t> </a:t>
            </a:r>
            <a:r>
              <a:rPr lang="fa-IR" sz="2000" b="1" dirty="0" smtClean="0">
                <a:solidFill>
                  <a:srgbClr val="FF0000"/>
                </a:solidFill>
                <a:ea typeface="Calibri"/>
                <a:cs typeface="B Titr" pitchFamily="2" charset="-78"/>
              </a:rPr>
              <a:t>حرارتی</a:t>
            </a:r>
            <a:r>
              <a:rPr lang="fa-IR" sz="2000" b="1" dirty="0" smtClean="0">
                <a:solidFill>
                  <a:prstClr val="black"/>
                </a:solidFill>
                <a:ea typeface="Calibri"/>
                <a:cs typeface="B Titr" pitchFamily="2" charset="-78"/>
              </a:rPr>
              <a:t> و </a:t>
            </a:r>
            <a:r>
              <a:rPr lang="fa-IR" sz="2000" b="1" dirty="0" smtClean="0">
                <a:solidFill>
                  <a:srgbClr val="00B0F0"/>
                </a:solidFill>
                <a:ea typeface="Calibri"/>
                <a:cs typeface="B Titr" pitchFamily="2" charset="-78"/>
              </a:rPr>
              <a:t>برودتی</a:t>
            </a:r>
            <a:r>
              <a:rPr lang="fa-IR" sz="2000" b="1" dirty="0" smtClean="0">
                <a:solidFill>
                  <a:prstClr val="black"/>
                </a:solidFill>
                <a:ea typeface="Calibri"/>
                <a:cs typeface="B Titr" pitchFamily="2" charset="-78"/>
              </a:rPr>
              <a:t> </a:t>
            </a:r>
            <a:endParaRPr lang="en-US" sz="2000" b="1" dirty="0" smtClean="0">
              <a:solidFill>
                <a:prstClr val="black"/>
              </a:solidFill>
              <a:ea typeface="Calibri"/>
              <a:cs typeface="B Titr" pitchFamily="2" charset="-78"/>
            </a:endParaRPr>
          </a:p>
          <a:p>
            <a:pPr marL="0" indent="0" algn="r" rtl="1">
              <a:buNone/>
            </a:pPr>
            <a:r>
              <a:rPr lang="fa-IR" sz="1800" b="1" dirty="0" smtClean="0">
                <a:solidFill>
                  <a:prstClr val="black"/>
                </a:solidFill>
                <a:ea typeface="Calibri"/>
                <a:cs typeface="B Titr" pitchFamily="2" charset="-78"/>
              </a:rPr>
              <a:t> </a:t>
            </a:r>
            <a:endParaRPr lang="en-US" sz="1800" b="1" dirty="0">
              <a:solidFill>
                <a:prstClr val="black"/>
              </a:solidFill>
              <a:ea typeface="Calibri"/>
              <a:cs typeface="B Titr" pitchFamily="2" charset="-78"/>
            </a:endParaRPr>
          </a:p>
        </p:txBody>
      </p:sp>
      <p:sp>
        <p:nvSpPr>
          <p:cNvPr id="23" name="Rectangle 22"/>
          <p:cNvSpPr/>
          <p:nvPr userDrawn="1"/>
        </p:nvSpPr>
        <p:spPr>
          <a:xfrm>
            <a:off x="4029076" y="931333"/>
            <a:ext cx="3743324" cy="307777"/>
          </a:xfrm>
          <a:prstGeom prst="rect">
            <a:avLst/>
          </a:prstGeom>
        </p:spPr>
        <p:txBody>
          <a:bodyPr wrap="square">
            <a:spAutoFit/>
          </a:bodyPr>
          <a:lstStyle/>
          <a:p>
            <a:pPr algn="r" rtl="1">
              <a:spcBef>
                <a:spcPct val="20000"/>
              </a:spcBef>
            </a:pPr>
            <a:r>
              <a:rPr lang="fa-IR" sz="1400" b="1" dirty="0" smtClean="0">
                <a:solidFill>
                  <a:srgbClr val="00B050"/>
                </a:solidFill>
                <a:ea typeface="Calibri"/>
                <a:cs typeface="B Titr" pitchFamily="2" charset="-78"/>
              </a:rPr>
              <a:t>دانشگاه بیرجند، 6 و 7 مهرماه 1395</a:t>
            </a:r>
            <a:endParaRPr lang="en-US" sz="1400" b="1" dirty="0">
              <a:solidFill>
                <a:srgbClr val="00B050"/>
              </a:solidFill>
              <a:ea typeface="Calibri"/>
              <a:cs typeface="B Titr" pitchFamily="2" charset="-7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533400" y="1905000"/>
            <a:ext cx="7086600" cy="1447800"/>
          </a:xfrm>
          <a:prstGeom prst="rect">
            <a:avLst/>
          </a:prstGeom>
          <a:noFill/>
        </p:spPr>
        <p:txBody>
          <a:bodyPr vert="horz" lIns="91440" tIns="45720" rIns="91440" bIns="45720" rtlCol="0"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rtl="1">
              <a:spcBef>
                <a:spcPts val="0"/>
              </a:spcBef>
              <a:defRPr/>
            </a:pPr>
            <a:r>
              <a:rPr lang="fa-IR" sz="3200" dirty="0">
                <a:solidFill>
                  <a:srgbClr val="008000"/>
                </a:solidFill>
                <a:ea typeface="+mn-ea"/>
                <a:cs typeface="B Titr" pitchFamily="2" charset="-78"/>
              </a:rPr>
              <a:t>عنوان مقاله </a:t>
            </a:r>
            <a:r>
              <a:rPr lang="en-US" sz="3200" dirty="0">
                <a:solidFill>
                  <a:srgbClr val="008000"/>
                </a:solidFill>
                <a:ea typeface="+mn-ea"/>
                <a:cs typeface="Mitra" pitchFamily="2" charset="-78"/>
              </a:rPr>
              <a:t>(</a:t>
            </a:r>
            <a:r>
              <a:rPr lang="en-US" sz="3200" dirty="0">
                <a:solidFill>
                  <a:srgbClr val="008000"/>
                </a:solidFill>
                <a:latin typeface="Times New Roman" pitchFamily="18" charset="0"/>
                <a:ea typeface="+mn-ea"/>
                <a:cs typeface="Times New Roman" pitchFamily="18" charset="0"/>
              </a:rPr>
              <a:t>B Titr-32</a:t>
            </a:r>
            <a:r>
              <a:rPr lang="en-US" sz="3200" dirty="0">
                <a:solidFill>
                  <a:srgbClr val="008000"/>
                </a:solidFill>
                <a:ea typeface="+mn-ea"/>
                <a:cs typeface="Mitra" pitchFamily="2" charset="-78"/>
              </a:rPr>
              <a:t>)</a:t>
            </a:r>
          </a:p>
          <a:p>
            <a:pPr rtl="1">
              <a:lnSpc>
                <a:spcPct val="115000"/>
              </a:lnSpc>
              <a:spcBef>
                <a:spcPts val="0"/>
              </a:spcBef>
              <a:spcAft>
                <a:spcPts val="1000"/>
              </a:spcAft>
            </a:pPr>
            <a:endParaRPr lang="en-US" sz="2800" dirty="0">
              <a:cs typeface="B Nazanin" pitchFamily="2" charset="-78"/>
            </a:endParaRPr>
          </a:p>
        </p:txBody>
      </p:sp>
      <p:sp>
        <p:nvSpPr>
          <p:cNvPr id="12" name="Title 1"/>
          <p:cNvSpPr txBox="1">
            <a:spLocks/>
          </p:cNvSpPr>
          <p:nvPr/>
        </p:nvSpPr>
        <p:spPr>
          <a:xfrm>
            <a:off x="838200" y="3657600"/>
            <a:ext cx="6477000" cy="2209800"/>
          </a:xfrm>
          <a:prstGeom prst="rect">
            <a:avLst/>
          </a:prstGeom>
          <a:noFill/>
        </p:spPr>
        <p:txBody>
          <a:bodyPr vert="horz" lIns="91440" tIns="45720" rIns="91440" bIns="45720" rtlCol="0"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rtl="1">
              <a:spcBef>
                <a:spcPct val="20000"/>
              </a:spcBef>
            </a:pPr>
            <a:r>
              <a:rPr lang="fa-IR" sz="2400" b="1" dirty="0" smtClean="0">
                <a:solidFill>
                  <a:srgbClr val="0070C0"/>
                </a:solidFill>
                <a:ea typeface="+mn-ea"/>
                <a:cs typeface="B Nazanin" pitchFamily="2" charset="-78"/>
              </a:rPr>
              <a:t>نام </a:t>
            </a:r>
            <a:r>
              <a:rPr lang="fa-IR" sz="2400" b="1" dirty="0">
                <a:solidFill>
                  <a:srgbClr val="0070C0"/>
                </a:solidFill>
                <a:ea typeface="+mn-ea"/>
                <a:cs typeface="B Nazanin" pitchFamily="2" charset="-78"/>
              </a:rPr>
              <a:t>نویسنده یا نویسندگان: </a:t>
            </a:r>
          </a:p>
          <a:p>
            <a:pPr lvl="0" rtl="1">
              <a:spcBef>
                <a:spcPct val="20000"/>
              </a:spcBef>
            </a:pPr>
            <a:r>
              <a:rPr lang="fa-IR" sz="2400" b="1" dirty="0">
                <a:solidFill>
                  <a:srgbClr val="0070C0"/>
                </a:solidFill>
                <a:ea typeface="+mn-ea"/>
                <a:cs typeface="B Nazanin" pitchFamily="2" charset="-78"/>
              </a:rPr>
              <a:t>مشخصات نویسنده </a:t>
            </a:r>
            <a:r>
              <a:rPr lang="fa-IR" sz="2400" b="1" dirty="0" smtClean="0">
                <a:solidFill>
                  <a:srgbClr val="0070C0"/>
                </a:solidFill>
                <a:ea typeface="+mn-ea"/>
                <a:cs typeface="B Nazanin" pitchFamily="2" charset="-78"/>
              </a:rPr>
              <a:t>یا </a:t>
            </a:r>
            <a:r>
              <a:rPr lang="fa-IR" sz="2400" b="1" dirty="0">
                <a:solidFill>
                  <a:srgbClr val="0070C0"/>
                </a:solidFill>
                <a:ea typeface="+mn-ea"/>
                <a:cs typeface="B Nazanin" pitchFamily="2" charset="-78"/>
              </a:rPr>
              <a:t>نویسندگان </a:t>
            </a:r>
            <a:r>
              <a:rPr lang="en-US" sz="2400" b="1" dirty="0">
                <a:solidFill>
                  <a:srgbClr val="0070C0"/>
                </a:solidFill>
                <a:ea typeface="+mn-ea"/>
                <a:cs typeface="B Nazanin" pitchFamily="2" charset="-78"/>
              </a:rPr>
              <a:t>(B Nazanin-24-bold)</a:t>
            </a:r>
            <a:r>
              <a:rPr lang="fa-IR" sz="2800" b="1" dirty="0">
                <a:solidFill>
                  <a:srgbClr val="0070C0"/>
                </a:solidFill>
                <a:ea typeface="+mn-ea"/>
                <a:cs typeface="B Nazanin" pitchFamily="2" charset="-78"/>
              </a:rPr>
              <a:t> </a:t>
            </a:r>
            <a:endParaRPr lang="en-US" sz="2800" dirty="0" smtClean="0">
              <a:solidFill>
                <a:srgbClr val="0070C0"/>
              </a:solidFill>
              <a:cs typeface="B Nazanin" pitchFamily="2" charset="-78"/>
            </a:endParaRPr>
          </a:p>
          <a:p>
            <a:pPr lvl="0" rtl="1">
              <a:spcBef>
                <a:spcPct val="20000"/>
              </a:spcBef>
            </a:pPr>
            <a:endParaRPr lang="en-US" sz="2800" b="1" dirty="0">
              <a:solidFill>
                <a:srgbClr val="0070C0"/>
              </a:solidFill>
              <a:ea typeface="+mn-ea"/>
              <a:cs typeface="B Nazanin" pitchFamily="2" charset="-78"/>
            </a:endParaRPr>
          </a:p>
        </p:txBody>
      </p:sp>
    </p:spTree>
    <p:extLst>
      <p:ext uri="{BB962C8B-B14F-4D97-AF65-F5344CB8AC3E}">
        <p14:creationId xmlns:p14="http://schemas.microsoft.com/office/powerpoint/2010/main" xmlns="" val="1209357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1600200"/>
            <a:ext cx="7239000" cy="4495800"/>
          </a:xfrm>
          <a:prstGeom prst="rect">
            <a:avLst/>
          </a:prstGeom>
        </p:spPr>
        <p:txBody>
          <a:bodyPr>
            <a:normAutofit fontScale="90000"/>
          </a:bodyPr>
          <a:lstStyle/>
          <a:p>
            <a:pPr algn="r" rtl="1" fontAlgn="base">
              <a:spcAft>
                <a:spcPct val="0"/>
              </a:spcAft>
            </a:pPr>
            <a:r>
              <a:rPr lang="fa-IR" sz="2400" dirty="0">
                <a:solidFill>
                  <a:srgbClr val="000000"/>
                </a:solidFill>
                <a:latin typeface="Century Gothic" pitchFamily="34" charset="0"/>
                <a:ea typeface="+mn-ea"/>
                <a:cs typeface="B Nazanin" pitchFamily="2" charset="-78"/>
              </a:rPr>
              <a:t>احتراما از حضور </a:t>
            </a:r>
            <a:r>
              <a:rPr lang="fa-IR" sz="2400" dirty="0" smtClean="0">
                <a:solidFill>
                  <a:srgbClr val="000000"/>
                </a:solidFill>
                <a:latin typeface="Century Gothic" pitchFamily="34" charset="0"/>
                <a:ea typeface="+mn-ea"/>
                <a:cs typeface="B Nazanin" pitchFamily="2" charset="-78"/>
              </a:rPr>
              <a:t>نویسندگان گرامی که </a:t>
            </a:r>
            <a:r>
              <a:rPr lang="fa-IR" sz="2400" dirty="0">
                <a:solidFill>
                  <a:srgbClr val="000000"/>
                </a:solidFill>
                <a:latin typeface="Century Gothic" pitchFamily="34" charset="0"/>
                <a:ea typeface="+mn-ea"/>
                <a:cs typeface="B Nazanin" pitchFamily="2" charset="-78"/>
              </a:rPr>
              <a:t>مقالات آنها در </a:t>
            </a:r>
            <a:r>
              <a:rPr lang="fa-IR" sz="2400" dirty="0" smtClean="0">
                <a:solidFill>
                  <a:srgbClr val="000000"/>
                </a:solidFill>
                <a:latin typeface="Century Gothic" pitchFamily="34" charset="0"/>
                <a:ea typeface="+mn-ea"/>
                <a:cs typeface="B Nazanin" pitchFamily="2" charset="-78"/>
              </a:rPr>
              <a:t>دومین کنفرانس بین‏المللی تهویه مطبوع و تاسیسات حرارتی و برودتی </a:t>
            </a:r>
            <a:r>
              <a:rPr lang="fa-IR" sz="2400" dirty="0">
                <a:solidFill>
                  <a:srgbClr val="000000"/>
                </a:solidFill>
                <a:latin typeface="Century Gothic" pitchFamily="34" charset="0"/>
                <a:ea typeface="+mn-ea"/>
                <a:cs typeface="B Nazanin" pitchFamily="2" charset="-78"/>
              </a:rPr>
              <a:t>به صورت سخنرانی مورد پذیرش قرار گرفته است، درخواست می‌شود که به نکات زیر توجه </a:t>
            </a:r>
            <a:r>
              <a:rPr lang="fa-IR" sz="2400" dirty="0" smtClean="0">
                <a:solidFill>
                  <a:srgbClr val="000000"/>
                </a:solidFill>
                <a:latin typeface="Century Gothic" pitchFamily="34" charset="0"/>
                <a:ea typeface="+mn-ea"/>
                <a:cs typeface="B Nazanin" pitchFamily="2" charset="-78"/>
              </a:rPr>
              <a:t>نمایند: </a:t>
            </a:r>
            <a:r>
              <a:rPr lang="en-US" sz="2400" b="1" dirty="0" smtClean="0">
                <a:solidFill>
                  <a:srgbClr val="000000"/>
                </a:solidFill>
                <a:latin typeface="Century Gothic" pitchFamily="34" charset="0"/>
                <a:ea typeface="+mn-ea"/>
                <a:cs typeface="B Nazanin" pitchFamily="2" charset="-78"/>
              </a:rPr>
              <a:t/>
            </a:r>
            <a:br>
              <a:rPr lang="en-US" sz="2400" b="1" dirty="0" smtClean="0">
                <a:solidFill>
                  <a:srgbClr val="000000"/>
                </a:solidFill>
                <a:latin typeface="Century Gothic" pitchFamily="34" charset="0"/>
                <a:ea typeface="+mn-ea"/>
                <a:cs typeface="B Nazanin" pitchFamily="2" charset="-78"/>
              </a:rPr>
            </a:br>
            <a:r>
              <a:rPr lang="fa-IR" sz="2400" b="1" dirty="0" smtClean="0">
                <a:solidFill>
                  <a:srgbClr val="000000"/>
                </a:solidFill>
                <a:latin typeface="Century Gothic" pitchFamily="34" charset="0"/>
                <a:ea typeface="+mn-ea"/>
                <a:cs typeface="B Nazanin" pitchFamily="2" charset="-78"/>
              </a:rPr>
              <a:t/>
            </a:r>
            <a:br>
              <a:rPr lang="fa-IR" sz="2400" b="1" dirty="0" smtClean="0">
                <a:solidFill>
                  <a:srgbClr val="000000"/>
                </a:solidFill>
                <a:latin typeface="Century Gothic" pitchFamily="34" charset="0"/>
                <a:ea typeface="+mn-ea"/>
                <a:cs typeface="B Nazanin" pitchFamily="2" charset="-78"/>
              </a:rPr>
            </a:br>
            <a:r>
              <a:rPr lang="fa-IR" sz="2400" dirty="0">
                <a:solidFill>
                  <a:srgbClr val="000000"/>
                </a:solidFill>
                <a:latin typeface="Century Gothic" pitchFamily="34" charset="0"/>
                <a:ea typeface="+mn-ea"/>
                <a:cs typeface="B Nazanin" pitchFamily="2" charset="-78"/>
              </a:rPr>
              <a:t>1-  در تهیه فایل سخنرانی از قالب </a:t>
            </a:r>
            <a:r>
              <a:rPr lang="fa-IR" sz="2400" dirty="0" smtClean="0">
                <a:solidFill>
                  <a:srgbClr val="000000"/>
                </a:solidFill>
                <a:latin typeface="Century Gothic" pitchFamily="34" charset="0"/>
                <a:ea typeface="+mn-ea"/>
                <a:cs typeface="B Nazanin" pitchFamily="2" charset="-78"/>
              </a:rPr>
              <a:t> </a:t>
            </a:r>
            <a:r>
              <a:rPr lang="fa-IR" sz="2400" dirty="0">
                <a:solidFill>
                  <a:srgbClr val="000000"/>
                </a:solidFill>
                <a:latin typeface="Century Gothic" pitchFamily="34" charset="0"/>
                <a:ea typeface="+mn-ea"/>
                <a:cs typeface="B Nazanin" pitchFamily="2" charset="-78"/>
              </a:rPr>
              <a:t>ارائه‌شده در همین فایل استفاده نمایید.</a:t>
            </a:r>
            <a:r>
              <a:rPr lang="en-US" sz="2400" dirty="0">
                <a:solidFill>
                  <a:srgbClr val="000000"/>
                </a:solidFill>
                <a:latin typeface="Century Gothic" pitchFamily="34" charset="0"/>
                <a:ea typeface="+mn-ea"/>
                <a:cs typeface="B Nazanin" pitchFamily="2" charset="-78"/>
              </a:rPr>
              <a:t/>
            </a:r>
            <a:br>
              <a:rPr lang="en-US" sz="2400" dirty="0">
                <a:solidFill>
                  <a:srgbClr val="000000"/>
                </a:solidFill>
                <a:latin typeface="Century Gothic" pitchFamily="34" charset="0"/>
                <a:ea typeface="+mn-ea"/>
                <a:cs typeface="B Nazanin" pitchFamily="2" charset="-78"/>
              </a:rPr>
            </a:br>
            <a:r>
              <a:rPr lang="fa-IR" sz="2400" dirty="0" smtClean="0">
                <a:solidFill>
                  <a:srgbClr val="000000"/>
                </a:solidFill>
                <a:latin typeface="Century Gothic" pitchFamily="34" charset="0"/>
                <a:ea typeface="+mn-ea"/>
                <a:cs typeface="B Nazanin" pitchFamily="2" charset="-78"/>
              </a:rPr>
              <a:t>2- </a:t>
            </a:r>
            <a:r>
              <a:rPr lang="fa-IR" sz="2400" dirty="0">
                <a:solidFill>
                  <a:srgbClr val="000000"/>
                </a:solidFill>
                <a:latin typeface="Century Gothic" pitchFamily="34" charset="0"/>
                <a:ea typeface="+mn-ea"/>
                <a:cs typeface="B Nazanin" pitchFamily="2" charset="-78"/>
              </a:rPr>
              <a:t>حداکثر مدت زمان ارائه مقالات 15 دقیقه می‌باشد و در انتهای هر سخنرانی 5 دقیقه جهت پرسش و پاسخ در نظر گرفته شده است. خواهشمند است در زمان‌بندی ارائه مقاله به زمان‌های مذکور توجه گردد</a:t>
            </a:r>
            <a:r>
              <a:rPr lang="fa-IR" sz="2400" dirty="0" smtClean="0">
                <a:solidFill>
                  <a:srgbClr val="000000"/>
                </a:solidFill>
                <a:latin typeface="Century Gothic" pitchFamily="34" charset="0"/>
                <a:ea typeface="+mn-ea"/>
                <a:cs typeface="B Nazanin" pitchFamily="2" charset="-78"/>
              </a:rPr>
              <a:t>.</a:t>
            </a:r>
            <a:r>
              <a:rPr lang="en-US" sz="2400" dirty="0" smtClean="0">
                <a:solidFill>
                  <a:srgbClr val="000000"/>
                </a:solidFill>
                <a:latin typeface="Century Gothic" pitchFamily="34" charset="0"/>
                <a:ea typeface="+mn-ea"/>
                <a:cs typeface="B Nazanin" pitchFamily="2" charset="-78"/>
              </a:rPr>
              <a:t/>
            </a:r>
            <a:br>
              <a:rPr lang="en-US" sz="2400" dirty="0" smtClean="0">
                <a:solidFill>
                  <a:srgbClr val="000000"/>
                </a:solidFill>
                <a:latin typeface="Century Gothic" pitchFamily="34" charset="0"/>
                <a:ea typeface="+mn-ea"/>
                <a:cs typeface="B Nazanin" pitchFamily="2" charset="-78"/>
              </a:rPr>
            </a:br>
            <a:r>
              <a:rPr lang="fa-IR" sz="2400" dirty="0" smtClean="0">
                <a:solidFill>
                  <a:srgbClr val="000000"/>
                </a:solidFill>
                <a:latin typeface="Century Gothic" pitchFamily="34" charset="0"/>
                <a:cs typeface="B Nazanin" pitchFamily="2" charset="-78"/>
              </a:rPr>
              <a:t>3- </a:t>
            </a:r>
            <a:r>
              <a:rPr lang="fa-IR" sz="2400" dirty="0" smtClean="0">
                <a:solidFill>
                  <a:srgbClr val="000000"/>
                </a:solidFill>
                <a:latin typeface="Century Gothic" pitchFamily="34" charset="0"/>
                <a:cs typeface="B Nazanin" pitchFamily="2" charset="-78"/>
              </a:rPr>
              <a:t>گواهی ارائه مقاله در همایش منحصرا برای مولفینی صادر می‌گردد که در زمان</a:t>
            </a:r>
            <a:r>
              <a:rPr lang="en-US" sz="2400" dirty="0" smtClean="0">
                <a:solidFill>
                  <a:srgbClr val="000000"/>
                </a:solidFill>
                <a:latin typeface="Century Gothic" pitchFamily="34" charset="0"/>
                <a:cs typeface="B Nazanin" pitchFamily="2" charset="-78"/>
              </a:rPr>
              <a:t> </a:t>
            </a:r>
            <a:r>
              <a:rPr lang="fa-IR" sz="2400" dirty="0" smtClean="0">
                <a:solidFill>
                  <a:srgbClr val="000000"/>
                </a:solidFill>
                <a:latin typeface="Century Gothic" pitchFamily="34" charset="0"/>
                <a:cs typeface="B Nazanin" pitchFamily="2" charset="-78"/>
              </a:rPr>
              <a:t>مشخص شده برای ارائه مقاله در همایش حضور داشته باشند. لذا از زمان ارائه مقاله خود اطلاع حاصل نموده و حداقل 15 دقیقه قبل از شروع نشست مربوطه در سالن حضور یابید.</a:t>
            </a:r>
            <a:r>
              <a:rPr lang="en-US" sz="2400" dirty="0" smtClean="0">
                <a:solidFill>
                  <a:srgbClr val="000000"/>
                </a:solidFill>
                <a:latin typeface="Century Gothic" pitchFamily="34" charset="0"/>
                <a:cs typeface="B Nazanin" pitchFamily="2" charset="-78"/>
              </a:rPr>
              <a:t/>
            </a:r>
            <a:br>
              <a:rPr lang="en-US" sz="2400" dirty="0" smtClean="0">
                <a:solidFill>
                  <a:srgbClr val="000000"/>
                </a:solidFill>
                <a:latin typeface="Century Gothic" pitchFamily="34" charset="0"/>
                <a:cs typeface="B Nazanin" pitchFamily="2" charset="-78"/>
              </a:rPr>
            </a:br>
            <a:r>
              <a:rPr lang="fa-IR" sz="2400" dirty="0" smtClean="0">
                <a:solidFill>
                  <a:srgbClr val="FF0000"/>
                </a:solidFill>
                <a:latin typeface="Century Gothic" pitchFamily="34" charset="0"/>
                <a:cs typeface="B Nazanin" pitchFamily="2" charset="-78"/>
              </a:rPr>
              <a:t>4</a:t>
            </a:r>
            <a:r>
              <a:rPr lang="en-US" sz="2400" dirty="0" smtClean="0">
                <a:solidFill>
                  <a:srgbClr val="FF0000"/>
                </a:solidFill>
                <a:latin typeface="Century Gothic" pitchFamily="34" charset="0"/>
                <a:cs typeface="B Nazanin" pitchFamily="2" charset="-78"/>
              </a:rPr>
              <a:t>-</a:t>
            </a:r>
            <a:r>
              <a:rPr lang="fa-IR" sz="2400" dirty="0" smtClean="0">
                <a:solidFill>
                  <a:srgbClr val="FF0000"/>
                </a:solidFill>
                <a:latin typeface="Century Gothic" pitchFamily="34" charset="0"/>
                <a:cs typeface="B Nazanin" pitchFamily="2" charset="-78"/>
              </a:rPr>
              <a:t> نوشتن عنوان مقاله در پایین صفحه ضروری است. (محل مشخص شده</a:t>
            </a:r>
            <a:r>
              <a:rPr lang="fa-IR" sz="2400" dirty="0" smtClean="0">
                <a:solidFill>
                  <a:srgbClr val="FF0000"/>
                </a:solidFill>
                <a:latin typeface="Century Gothic" pitchFamily="34" charset="0"/>
                <a:cs typeface="B Nazanin" pitchFamily="2" charset="-78"/>
              </a:rPr>
              <a:t>)</a:t>
            </a:r>
            <a:endParaRPr lang="en-US" sz="2400" b="1" dirty="0">
              <a:solidFill>
                <a:srgbClr val="000000"/>
              </a:solidFill>
              <a:latin typeface="Century Gothic" pitchFamily="34" charset="0"/>
              <a:ea typeface="+mn-ea"/>
              <a:cs typeface="B Nazanin" pitchFamily="2" charset="-78"/>
            </a:endParaRPr>
          </a:p>
        </p:txBody>
      </p:sp>
      <p:sp>
        <p:nvSpPr>
          <p:cNvPr id="5" name="Content Placeholder 2"/>
          <p:cNvSpPr txBox="1">
            <a:spLocks/>
          </p:cNvSpPr>
          <p:nvPr/>
        </p:nvSpPr>
        <p:spPr>
          <a:xfrm>
            <a:off x="0" y="6324600"/>
            <a:ext cx="9144000" cy="533400"/>
          </a:xfrm>
          <a:prstGeom prst="rect">
            <a:avLst/>
          </a:prstGeom>
          <a:gradFill flip="none" rotWithShape="1">
            <a:gsLst>
              <a:gs pos="0">
                <a:srgbClr val="00B0F0"/>
              </a:gs>
              <a:gs pos="49000">
                <a:schemeClr val="bg1">
                  <a:lumMod val="95000"/>
                </a:schemeClr>
              </a:gs>
              <a:gs pos="100000">
                <a:srgbClr val="FF0000"/>
              </a:gs>
            </a:gsLst>
            <a:lin ang="10800000" scaled="1"/>
            <a:tileRect/>
          </a:gra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endParaRPr lang="en-US" sz="5400" b="1" dirty="0">
              <a:cs typeface="B Nazanin" pitchFamily="2" charset="-78"/>
            </a:endParaRPr>
          </a:p>
        </p:txBody>
      </p:sp>
      <p:pic>
        <p:nvPicPr>
          <p:cNvPr id="9" name="Picture 8"/>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858124" y="136414"/>
            <a:ext cx="1209676" cy="10827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5" name="Rectangle 14"/>
          <p:cNvSpPr/>
          <p:nvPr/>
        </p:nvSpPr>
        <p:spPr>
          <a:xfrm>
            <a:off x="7772400" y="685800"/>
            <a:ext cx="45719" cy="48768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7848600" y="1066800"/>
            <a:ext cx="45719" cy="48768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flipV="1">
            <a:off x="152400" y="1295398"/>
            <a:ext cx="8763000" cy="4571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mor\Desktop\PanelSlide_2.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924800" y="1447800"/>
            <a:ext cx="1219200" cy="1219200"/>
          </a:xfrm>
          <a:prstGeom prst="rect">
            <a:avLst/>
          </a:prstGeom>
          <a:noFill/>
          <a:extLst>
            <a:ext uri="{909E8E84-426E-40DD-AFC4-6F175D3DCCD1}">
              <a14:hiddenFill xmlns:a14="http://schemas.microsoft.com/office/drawing/2010/main" xmlns="">
                <a:solidFill>
                  <a:srgbClr val="FFFFFF"/>
                </a:solidFill>
              </a14:hiddenFill>
            </a:ext>
          </a:extLst>
        </p:spPr>
      </p:pic>
      <p:pic>
        <p:nvPicPr>
          <p:cNvPr id="19" name="Picture 3" descr="C:\Users\mor\Desktop\PanelSlide_3.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924800" y="4203905"/>
            <a:ext cx="1219200" cy="1219200"/>
          </a:xfrm>
          <a:prstGeom prst="rect">
            <a:avLst/>
          </a:prstGeom>
          <a:noFill/>
          <a:extLst>
            <a:ext uri="{909E8E84-426E-40DD-AFC4-6F175D3DCCD1}">
              <a14:hiddenFill xmlns:a14="http://schemas.microsoft.com/office/drawing/2010/main" xmlns="">
                <a:solidFill>
                  <a:srgbClr val="FFFFFF"/>
                </a:solidFill>
              </a14:hiddenFill>
            </a:ext>
          </a:extLst>
        </p:spPr>
      </p:pic>
      <p:pic>
        <p:nvPicPr>
          <p:cNvPr id="20" name="Picture 4" descr="C:\Users\mor\Desktop\PanelSlide_4.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924800" y="2895600"/>
            <a:ext cx="1143000" cy="1143000"/>
          </a:xfrm>
          <a:prstGeom prst="rect">
            <a:avLst/>
          </a:prstGeom>
          <a:noFill/>
          <a:extLst>
            <a:ext uri="{909E8E84-426E-40DD-AFC4-6F175D3DCCD1}">
              <a14:hiddenFill xmlns:a14="http://schemas.microsoft.com/office/drawing/2010/main" xmlns="">
                <a:solidFill>
                  <a:srgbClr val="FFFFFF"/>
                </a:solidFill>
              </a14:hiddenFill>
            </a:ext>
          </a:extLst>
        </p:spPr>
      </p:pic>
      <p:sp>
        <p:nvSpPr>
          <p:cNvPr id="24" name="Title 1"/>
          <p:cNvSpPr txBox="1">
            <a:spLocks/>
          </p:cNvSpPr>
          <p:nvPr/>
        </p:nvSpPr>
        <p:spPr>
          <a:xfrm>
            <a:off x="1447800" y="6248400"/>
            <a:ext cx="7696200" cy="609600"/>
          </a:xfrm>
          <a:prstGeom prst="rect">
            <a:avLst/>
          </a:prstGeom>
        </p:spPr>
        <p:txBody>
          <a:bodyPr vert="horz" lIns="91440" tIns="45720" rIns="91440" bIns="45720" rtlCol="0" anchor="ctr">
            <a:normAutofit fontScale="97500"/>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kumimoji="0" lang="fa-IR" b="0" i="0" u="none" strike="noStrike" kern="1200" cap="none" spc="0" normalizeH="0" baseline="0" noProof="0" dirty="0" smtClean="0">
                <a:ln>
                  <a:noFill/>
                </a:ln>
                <a:solidFill>
                  <a:srgbClr val="000000"/>
                </a:solidFill>
                <a:effectLst/>
                <a:uLnTx/>
                <a:uFillTx/>
                <a:latin typeface="Century Gothic" pitchFamily="34" charset="0"/>
                <a:cs typeface="B Titr" pitchFamily="2" charset="-78"/>
              </a:rPr>
              <a:t>عنوان مقاله اينجا درج شود</a:t>
            </a:r>
            <a:endParaRPr kumimoji="0" lang="en-US" b="1" i="0" u="none" strike="noStrike" kern="1200" cap="none" spc="0" normalizeH="0" baseline="0" noProof="0" dirty="0">
              <a:ln>
                <a:noFill/>
              </a:ln>
              <a:solidFill>
                <a:srgbClr val="000000"/>
              </a:solidFill>
              <a:effectLst/>
              <a:uLnTx/>
              <a:uFillTx/>
              <a:latin typeface="Century Gothic" pitchFamily="34" charset="0"/>
              <a:cs typeface="B Titr" pitchFamily="2" charset="-78"/>
            </a:endParaRPr>
          </a:p>
        </p:txBody>
      </p:sp>
      <p:sp>
        <p:nvSpPr>
          <p:cNvPr id="25" name="Slide Number Placeholder 24"/>
          <p:cNvSpPr>
            <a:spLocks noGrp="1"/>
          </p:cNvSpPr>
          <p:nvPr>
            <p:ph type="sldNum" sz="quarter" idx="12"/>
          </p:nvPr>
        </p:nvSpPr>
        <p:spPr>
          <a:xfrm>
            <a:off x="0" y="6324601"/>
            <a:ext cx="533400" cy="533400"/>
          </a:xfrm>
        </p:spPr>
        <p:txBody>
          <a:bodyPr/>
          <a:lstStyle/>
          <a:p>
            <a:fld id="{B6F15528-21DE-4FAA-801E-634DDDAF4B2B}" type="slidenum">
              <a:rPr lang="en-US" sz="2800" smtClean="0">
                <a:solidFill>
                  <a:srgbClr val="FFFF00"/>
                </a:solidFill>
                <a:latin typeface="Book Antiqua" pitchFamily="18" charset="0"/>
              </a:rPr>
              <a:pPr/>
              <a:t>2</a:t>
            </a:fld>
            <a:endParaRPr lang="en-US" sz="2800" dirty="0">
              <a:solidFill>
                <a:srgbClr val="FFFF00"/>
              </a:solidFill>
              <a:latin typeface="Book Antiqua" pitchFamily="18" charset="0"/>
            </a:endParaRPr>
          </a:p>
        </p:txBody>
      </p:sp>
    </p:spTree>
    <p:extLst>
      <p:ext uri="{BB962C8B-B14F-4D97-AF65-F5344CB8AC3E}">
        <p14:creationId xmlns:p14="http://schemas.microsoft.com/office/powerpoint/2010/main" xmlns="" val="18817080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TotalTime>
  <Words>64</Words>
  <Application>Microsoft Office PowerPoint</Application>
  <PresentationFormat>On-screen Show (4:3)</PresentationFormat>
  <Paragraphs>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احتراما از حضور نویسندگان گرامی که مقالات آنها در دومین کنفرانس بین‏المللی تهویه مطبوع و تاسیسات حرارتی و برودتی به صورت سخنرانی مورد پذیرش قرار گرفته است، درخواست می‌شود که به نکات زیر توجه نمایند:   1-  در تهیه فایل سخنرانی از قالب  ارائه‌شده در همین فایل استفاده نمایید. 2- حداکثر مدت زمان ارائه مقالات 15 دقیقه می‌باشد و در انتهای هر سخنرانی 5 دقیقه جهت پرسش و پاسخ در نظر گرفته شده است. خواهشمند است در زمان‌بندی ارائه مقاله به زمان‌های مذکور توجه گردد. 3- گواهی ارائه مقاله در همایش منحصرا برای مولفینی صادر می‌گردد که در زمان مشخص شده برای ارائه مقاله در همایش حضور داشته باشند. لذا از زمان ارائه مقاله خود اطلاع حاصل نموده و حداقل 15 دقیقه قبل از شروع نشست مربوطه در سالن حضور یابید. 4- نوشتن عنوان مقاله در پایین صفحه ضروری است. (محل مشخص شده)</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دومین کنفرانس بین‏المللی تهویه مطبوع و تاسیسات حرارتی و برودتی</dc:title>
  <dc:creator>mor</dc:creator>
  <cp:lastModifiedBy>A</cp:lastModifiedBy>
  <cp:revision>22</cp:revision>
  <dcterms:created xsi:type="dcterms:W3CDTF">2006-08-16T00:00:00Z</dcterms:created>
  <dcterms:modified xsi:type="dcterms:W3CDTF">2016-09-16T19:34:00Z</dcterms:modified>
</cp:coreProperties>
</file>